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7" r:id="rId2"/>
    <p:sldId id="259" r:id="rId3"/>
    <p:sldId id="261" r:id="rId4"/>
    <p:sldId id="273" r:id="rId5"/>
    <p:sldId id="262" r:id="rId6"/>
    <p:sldId id="260" r:id="rId7"/>
    <p:sldId id="264" r:id="rId8"/>
    <p:sldId id="265" r:id="rId9"/>
    <p:sldId id="266" r:id="rId10"/>
    <p:sldId id="267" r:id="rId11"/>
    <p:sldId id="268" r:id="rId12"/>
    <p:sldId id="269" r:id="rId13"/>
    <p:sldId id="270" r:id="rId14"/>
    <p:sldId id="27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snapVertSplitter="1" vertBarState="minimized" horzBarState="maximized">
    <p:restoredLeft sz="15620"/>
    <p:restoredTop sz="94660"/>
  </p:normalViewPr>
  <p:slideViewPr>
    <p:cSldViewPr>
      <p:cViewPr>
        <p:scale>
          <a:sx n="80" d="100"/>
          <a:sy n="80" d="100"/>
        </p:scale>
        <p:origin x="-1722"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5C0E34-B737-4B9B-AB18-4C8B5F52E917}" type="datetimeFigureOut">
              <a:rPr lang="en-US" smtClean="0"/>
              <a:pPr/>
              <a:t>8/12/2011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F8147D9-69EE-446F-86EB-44EB857A208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defTabSz="909696" fontAlgn="base">
              <a:spcBef>
                <a:spcPct val="0"/>
              </a:spcBef>
              <a:spcAft>
                <a:spcPct val="0"/>
              </a:spcAft>
              <a:defRPr/>
            </a:pPr>
            <a:fld id="{161CAAE9-5ED0-4CAF-BA65-D09C3E5BB613}" type="slidenum">
              <a:rPr lang="en-US" smtClean="0"/>
              <a:pPr defTabSz="909696" fontAlgn="base">
                <a:spcBef>
                  <a:spcPct val="0"/>
                </a:spcBef>
                <a:spcAft>
                  <a:spcPct val="0"/>
                </a:spcAft>
                <a:defRPr/>
              </a:pPr>
              <a:t>1</a:t>
            </a:fld>
            <a:endParaRPr lang="en-US" dirty="0" smtClean="0"/>
          </a:p>
        </p:txBody>
      </p:sp>
      <p:sp>
        <p:nvSpPr>
          <p:cNvPr id="4608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608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6813617-F57B-4DB5-B07B-E4998245228A}" type="datetimeFigureOut">
              <a:rPr lang="en-US" smtClean="0"/>
              <a:pPr/>
              <a:t>8/12/2011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8E79F8-11F1-4013-81CB-9A6D981A6B3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813617-F57B-4DB5-B07B-E4998245228A}" type="datetimeFigureOut">
              <a:rPr lang="en-US" smtClean="0"/>
              <a:pPr/>
              <a:t>8/12/2011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8E79F8-11F1-4013-81CB-9A6D981A6B3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813617-F57B-4DB5-B07B-E4998245228A}" type="datetimeFigureOut">
              <a:rPr lang="en-US" smtClean="0"/>
              <a:pPr/>
              <a:t>8/12/2011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8E79F8-11F1-4013-81CB-9A6D981A6B3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813617-F57B-4DB5-B07B-E4998245228A}" type="datetimeFigureOut">
              <a:rPr lang="en-US" smtClean="0"/>
              <a:pPr/>
              <a:t>8/12/2011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8E79F8-11F1-4013-81CB-9A6D981A6B3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813617-F57B-4DB5-B07B-E4998245228A}" type="datetimeFigureOut">
              <a:rPr lang="en-US" smtClean="0"/>
              <a:pPr/>
              <a:t>8/12/2011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8E79F8-11F1-4013-81CB-9A6D981A6B3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6813617-F57B-4DB5-B07B-E4998245228A}" type="datetimeFigureOut">
              <a:rPr lang="en-US" smtClean="0"/>
              <a:pPr/>
              <a:t>8/12/2011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8E79F8-11F1-4013-81CB-9A6D981A6B3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6813617-F57B-4DB5-B07B-E4998245228A}" type="datetimeFigureOut">
              <a:rPr lang="en-US" smtClean="0"/>
              <a:pPr/>
              <a:t>8/12/2011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8E79F8-11F1-4013-81CB-9A6D981A6B3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6813617-F57B-4DB5-B07B-E4998245228A}" type="datetimeFigureOut">
              <a:rPr lang="en-US" smtClean="0"/>
              <a:pPr/>
              <a:t>8/12/2011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8E79F8-11F1-4013-81CB-9A6D981A6B3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813617-F57B-4DB5-B07B-E4998245228A}" type="datetimeFigureOut">
              <a:rPr lang="en-US" smtClean="0"/>
              <a:pPr/>
              <a:t>8/12/2011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8E79F8-11F1-4013-81CB-9A6D981A6B3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813617-F57B-4DB5-B07B-E4998245228A}" type="datetimeFigureOut">
              <a:rPr lang="en-US" smtClean="0"/>
              <a:pPr/>
              <a:t>8/12/2011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8E79F8-11F1-4013-81CB-9A6D981A6B3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813617-F57B-4DB5-B07B-E4998245228A}" type="datetimeFigureOut">
              <a:rPr lang="en-US" smtClean="0"/>
              <a:pPr/>
              <a:t>8/12/2011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8E79F8-11F1-4013-81CB-9A6D981A6B3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813617-F57B-4DB5-B07B-E4998245228A}" type="datetimeFigureOut">
              <a:rPr lang="en-US" smtClean="0"/>
              <a:pPr/>
              <a:t>8/12/2011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8E79F8-11F1-4013-81CB-9A6D981A6B3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7"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hyperlink" Target="http://images.google.com/imgres?imgurl=http://www.aegiselectric.com/images/img-solar-basics.jpg&amp;imgrefurl=http://www.aegiselectric.com/solar-electric.htm&amp;usg=__AokaEFOW7mirOTNkx626tkN_BEw=&amp;h=277&amp;w=252&amp;sz=117&amp;hl=en&amp;start=10&amp;um=1&amp;tbnid=Fl1xn8Jm8L5UGM:&amp;tbnh=114&amp;tbnw=104&amp;prev=/images?q=solar+photovoltaic&amp;hl=en&amp;um=1" TargetMode="Externa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6" name="Rectangle 10"/>
          <p:cNvSpPr>
            <a:spLocks noGrp="1"/>
          </p:cNvSpPr>
          <p:nvPr>
            <p:ph type="ctrTitle" idx="4294967295"/>
          </p:nvPr>
        </p:nvSpPr>
        <p:spPr>
          <a:xfrm>
            <a:off x="2514600" y="1201003"/>
            <a:ext cx="6469039" cy="2224585"/>
          </a:xfrm>
        </p:spPr>
        <p:style>
          <a:lnRef idx="0">
            <a:schemeClr val="accent5"/>
          </a:lnRef>
          <a:fillRef idx="3">
            <a:schemeClr val="accent5"/>
          </a:fillRef>
          <a:effectRef idx="3">
            <a:schemeClr val="accent5"/>
          </a:effectRef>
          <a:fontRef idx="minor">
            <a:schemeClr val="lt1"/>
          </a:fontRef>
        </p:style>
        <p:txBody>
          <a:bodyPr rtlCol="0">
            <a:noAutofit/>
          </a:bodyPr>
          <a:lstStyle/>
          <a:p>
            <a:pPr eaLnBrk="1" fontAlgn="auto" hangingPunct="1">
              <a:spcAft>
                <a:spcPts val="0"/>
              </a:spcAft>
              <a:defRPr/>
            </a:pPr>
            <a:r>
              <a:rPr lang="en-GB" sz="3200" b="1" cap="all" dirty="0" smtClean="0"/>
              <a:t>UNDP </a:t>
            </a:r>
            <a:r>
              <a:rPr lang="en-GB" sz="3200" b="1" cap="all" dirty="0" err="1" smtClean="0"/>
              <a:t>csp</a:t>
            </a:r>
            <a:r>
              <a:rPr lang="en-GB" sz="3200" b="1" cap="all" dirty="0" smtClean="0"/>
              <a:t> </a:t>
            </a:r>
            <a:r>
              <a:rPr lang="en-GB" sz="3200" b="1" cap="all" dirty="0" err="1" smtClean="0"/>
              <a:t>tt</a:t>
            </a:r>
            <a:r>
              <a:rPr lang="en-GB" sz="3200" b="1" cap="all" dirty="0" smtClean="0"/>
              <a:t> </a:t>
            </a:r>
            <a:r>
              <a:rPr lang="en-GB" sz="3200" b="1" cap="all" dirty="0" err="1" smtClean="0"/>
              <a:t>nam</a:t>
            </a:r>
            <a:r>
              <a:rPr lang="en-GB" sz="3200" b="1" cap="all" dirty="0" smtClean="0"/>
              <a:t/>
            </a:r>
            <a:br>
              <a:rPr lang="en-GB" sz="3200" b="1" cap="all" dirty="0" smtClean="0"/>
            </a:br>
            <a:r>
              <a:rPr lang="en-GB" sz="3200" b="1" cap="all" dirty="0" smtClean="0"/>
              <a:t> project OBJECTIVES, DELIVERABLES, COMPONENTS &amp; FINANCING PLAN</a:t>
            </a:r>
            <a:endParaRPr lang="en-US" sz="3200" b="1" i="1" dirty="0" smtClean="0">
              <a:solidFill>
                <a:schemeClr val="bg1"/>
              </a:solidFill>
              <a:ea typeface="Arial Unicode MS" pitchFamily="34" charset="-128"/>
              <a:cs typeface="Arial Unicode MS" pitchFamily="34" charset="-128"/>
            </a:endParaRPr>
          </a:p>
        </p:txBody>
      </p:sp>
      <p:pic>
        <p:nvPicPr>
          <p:cNvPr id="12293" name="Picture 3"/>
          <p:cNvPicPr>
            <a:picLocks noChangeAspect="1" noChangeArrowheads="1"/>
          </p:cNvPicPr>
          <p:nvPr/>
        </p:nvPicPr>
        <p:blipFill>
          <a:blip r:embed="rId3" cstate="print"/>
          <a:srcRect/>
          <a:stretch>
            <a:fillRect/>
          </a:stretch>
        </p:blipFill>
        <p:spPr bwMode="auto">
          <a:xfrm>
            <a:off x="0" y="3352800"/>
            <a:ext cx="2286000" cy="1905000"/>
          </a:xfrm>
          <a:prstGeom prst="rect">
            <a:avLst/>
          </a:prstGeom>
          <a:noFill/>
          <a:ln w="12700" algn="ctr">
            <a:solidFill>
              <a:srgbClr val="808080"/>
            </a:solidFill>
            <a:miter lim="800000"/>
            <a:headEnd/>
            <a:tailEnd/>
          </a:ln>
        </p:spPr>
      </p:pic>
      <p:pic>
        <p:nvPicPr>
          <p:cNvPr id="12294" name="Picture 7"/>
          <p:cNvPicPr>
            <a:picLocks noChangeAspect="1" noChangeArrowheads="1"/>
          </p:cNvPicPr>
          <p:nvPr/>
        </p:nvPicPr>
        <p:blipFill>
          <a:blip r:embed="rId4" cstate="print"/>
          <a:srcRect/>
          <a:stretch>
            <a:fillRect/>
          </a:stretch>
        </p:blipFill>
        <p:spPr bwMode="auto">
          <a:xfrm>
            <a:off x="0" y="0"/>
            <a:ext cx="2286000" cy="1752600"/>
          </a:xfrm>
          <a:prstGeom prst="rect">
            <a:avLst/>
          </a:prstGeom>
          <a:noFill/>
          <a:ln w="9525">
            <a:solidFill>
              <a:srgbClr val="000080"/>
            </a:solidFill>
            <a:miter lim="800000"/>
            <a:headEnd/>
            <a:tailEnd/>
          </a:ln>
        </p:spPr>
      </p:pic>
      <p:pic>
        <p:nvPicPr>
          <p:cNvPr id="12295" name="Picture 34" descr="img-solar-basics">
            <a:hlinkClick r:id="rId5"/>
          </p:cNvPr>
          <p:cNvPicPr>
            <a:picLocks noChangeAspect="1" noChangeArrowheads="1"/>
          </p:cNvPicPr>
          <p:nvPr/>
        </p:nvPicPr>
        <p:blipFill>
          <a:blip r:embed="rId6" cstate="print"/>
          <a:srcRect/>
          <a:stretch>
            <a:fillRect/>
          </a:stretch>
        </p:blipFill>
        <p:spPr bwMode="auto">
          <a:xfrm>
            <a:off x="0" y="1752600"/>
            <a:ext cx="2286000" cy="1676400"/>
          </a:xfrm>
          <a:prstGeom prst="rect">
            <a:avLst/>
          </a:prstGeom>
          <a:noFill/>
          <a:ln w="9525">
            <a:noFill/>
            <a:miter lim="800000"/>
            <a:headEnd/>
            <a:tailEnd/>
          </a:ln>
        </p:spPr>
      </p:pic>
      <p:sp>
        <p:nvSpPr>
          <p:cNvPr id="11" name="TextBox 10"/>
          <p:cNvSpPr txBox="1"/>
          <p:nvPr/>
        </p:nvSpPr>
        <p:spPr>
          <a:xfrm>
            <a:off x="3200400" y="3794125"/>
            <a:ext cx="4953000" cy="1547813"/>
          </a:xfrm>
          <a:prstGeom prst="rect">
            <a:avLst/>
          </a:prstGeom>
          <a:ln>
            <a:noFill/>
          </a:ln>
        </p:spPr>
        <p:style>
          <a:lnRef idx="2">
            <a:schemeClr val="dk1"/>
          </a:lnRef>
          <a:fillRef idx="1">
            <a:schemeClr val="lt1"/>
          </a:fillRef>
          <a:effectRef idx="0">
            <a:schemeClr val="dk1"/>
          </a:effectRef>
          <a:fontRef idx="minor">
            <a:schemeClr val="dk1"/>
          </a:fontRef>
        </p:style>
        <p:txBody>
          <a:bodyPr>
            <a:spAutoFit/>
          </a:bodyPr>
          <a:lstStyle/>
          <a:p>
            <a:pPr algn="ctr" fontAlgn="auto">
              <a:lnSpc>
                <a:spcPct val="90000"/>
              </a:lnSpc>
              <a:spcBef>
                <a:spcPts val="0"/>
              </a:spcBef>
              <a:spcAft>
                <a:spcPts val="0"/>
              </a:spcAft>
              <a:defRPr/>
            </a:pPr>
            <a:r>
              <a:rPr lang="en-US" dirty="0">
                <a:solidFill>
                  <a:srgbClr val="C00000"/>
                </a:solidFill>
                <a:ea typeface="Arial Unicode MS" pitchFamily="34" charset="-128"/>
                <a:cs typeface="Arial Unicode MS" pitchFamily="34" charset="-128"/>
              </a:rPr>
              <a:t>Yogesh Vyas</a:t>
            </a:r>
          </a:p>
          <a:p>
            <a:pPr algn="ctr" fontAlgn="auto">
              <a:lnSpc>
                <a:spcPct val="90000"/>
              </a:lnSpc>
              <a:spcBef>
                <a:spcPts val="0"/>
              </a:spcBef>
              <a:spcAft>
                <a:spcPts val="0"/>
              </a:spcAft>
              <a:defRPr/>
            </a:pPr>
            <a:r>
              <a:rPr lang="en-US" sz="1600" b="1" dirty="0">
                <a:solidFill>
                  <a:srgbClr val="C00000"/>
                </a:solidFill>
                <a:ea typeface="Arial Unicode MS" pitchFamily="34" charset="-128"/>
                <a:cs typeface="Arial Unicode MS" pitchFamily="34" charset="-128"/>
              </a:rPr>
              <a:t>Energy, Environment &amp; Climate Change Consultant</a:t>
            </a:r>
          </a:p>
          <a:p>
            <a:pPr algn="ctr" fontAlgn="auto">
              <a:spcBef>
                <a:spcPts val="0"/>
              </a:spcBef>
              <a:spcAft>
                <a:spcPts val="0"/>
              </a:spcAft>
              <a:defRPr/>
            </a:pPr>
            <a:r>
              <a:rPr lang="en-US" sz="1600" b="1" dirty="0">
                <a:solidFill>
                  <a:srgbClr val="C00000"/>
                </a:solidFill>
                <a:ea typeface="Arial Unicode MS" pitchFamily="34" charset="-128"/>
                <a:cs typeface="Arial Unicode MS" pitchFamily="34" charset="-128"/>
              </a:rPr>
              <a:t>Energy, Transport and Water; USA </a:t>
            </a:r>
          </a:p>
          <a:p>
            <a:pPr algn="ctr" fontAlgn="auto">
              <a:spcBef>
                <a:spcPts val="0"/>
              </a:spcBef>
              <a:spcAft>
                <a:spcPts val="0"/>
              </a:spcAft>
              <a:defRPr/>
            </a:pPr>
            <a:r>
              <a:rPr lang="en-US" sz="1600" b="1" dirty="0">
                <a:solidFill>
                  <a:srgbClr val="C00000"/>
                </a:solidFill>
              </a:rPr>
              <a:t>G. L. Jonas Capôco </a:t>
            </a:r>
            <a:br>
              <a:rPr lang="en-US" sz="1600" b="1" dirty="0">
                <a:solidFill>
                  <a:srgbClr val="C00000"/>
                </a:solidFill>
              </a:rPr>
            </a:br>
            <a:r>
              <a:rPr lang="en-US" sz="1600" b="1" dirty="0">
                <a:solidFill>
                  <a:srgbClr val="C00000"/>
                </a:solidFill>
              </a:rPr>
              <a:t>Managing Director  </a:t>
            </a:r>
            <a:br>
              <a:rPr lang="en-US" sz="1600" b="1" dirty="0">
                <a:solidFill>
                  <a:srgbClr val="C00000"/>
                </a:solidFill>
              </a:rPr>
            </a:br>
            <a:r>
              <a:rPr lang="en-US" sz="1600" b="1" dirty="0">
                <a:solidFill>
                  <a:srgbClr val="C00000"/>
                </a:solidFill>
              </a:rPr>
              <a:t>Asca Investment (Pty) Ltd</a:t>
            </a:r>
            <a:r>
              <a:rPr lang="en-US" sz="1600" b="1" dirty="0">
                <a:solidFill>
                  <a:schemeClr val="accent2"/>
                </a:solidFill>
              </a:rPr>
              <a:t> ; Namibia</a:t>
            </a:r>
            <a:r>
              <a:rPr lang="en-US" sz="1600" b="1" dirty="0">
                <a:solidFill>
                  <a:schemeClr val="accent2"/>
                </a:solidFill>
                <a:ea typeface="Arial Unicode MS" pitchFamily="34" charset="-128"/>
                <a:cs typeface="Arial Unicode MS" pitchFamily="34" charset="-128"/>
              </a:rPr>
              <a:t> </a:t>
            </a:r>
            <a:endParaRPr lang="en-US" sz="1600" b="1" dirty="0">
              <a:solidFill>
                <a:schemeClr val="accent2"/>
              </a:solidFill>
            </a:endParaRPr>
          </a:p>
        </p:txBody>
      </p:sp>
      <p:pic>
        <p:nvPicPr>
          <p:cNvPr id="12297" name="Picture 8" descr="http://www.consumerenergyreport.com/wp-content/uploads/2009/05/concentrated-solar-power.jpg"/>
          <p:cNvPicPr>
            <a:picLocks noChangeAspect="1" noChangeArrowheads="1"/>
          </p:cNvPicPr>
          <p:nvPr/>
        </p:nvPicPr>
        <p:blipFill>
          <a:blip r:embed="rId7" cstate="print"/>
          <a:srcRect/>
          <a:stretch>
            <a:fillRect/>
          </a:stretch>
        </p:blipFill>
        <p:spPr bwMode="auto">
          <a:xfrm>
            <a:off x="0" y="5181600"/>
            <a:ext cx="2286000" cy="1676400"/>
          </a:xfrm>
          <a:prstGeom prst="rect">
            <a:avLst/>
          </a:prstGeom>
          <a:noFill/>
          <a:ln w="9525">
            <a:noFill/>
            <a:miter lim="800000"/>
            <a:headEnd/>
            <a:tailEnd/>
          </a:ln>
        </p:spPr>
      </p:pic>
      <p:sp>
        <p:nvSpPr>
          <p:cNvPr id="14" name="TextBox 13"/>
          <p:cNvSpPr txBox="1"/>
          <p:nvPr/>
        </p:nvSpPr>
        <p:spPr>
          <a:xfrm>
            <a:off x="3505200" y="5867400"/>
            <a:ext cx="4495800" cy="646113"/>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lgn="ctr" fontAlgn="auto">
              <a:spcBef>
                <a:spcPts val="0"/>
              </a:spcBef>
              <a:spcAft>
                <a:spcPts val="0"/>
              </a:spcAft>
              <a:defRPr/>
            </a:pPr>
            <a:r>
              <a:rPr lang="en-US" b="1" dirty="0"/>
              <a:t>Windhoek, Namibia</a:t>
            </a:r>
          </a:p>
          <a:p>
            <a:pPr algn="ctr" fontAlgn="auto">
              <a:spcBef>
                <a:spcPts val="0"/>
              </a:spcBef>
              <a:spcAft>
                <a:spcPts val="0"/>
              </a:spcAft>
              <a:defRPr/>
            </a:pPr>
            <a:r>
              <a:rPr lang="en-US" b="1" dirty="0"/>
              <a:t>1 December 2010</a:t>
            </a:r>
          </a:p>
        </p:txBody>
      </p:sp>
      <p:cxnSp>
        <p:nvCxnSpPr>
          <p:cNvPr id="18" name="Straight Connector 17"/>
          <p:cNvCxnSpPr/>
          <p:nvPr/>
        </p:nvCxnSpPr>
        <p:spPr>
          <a:xfrm rot="5400000">
            <a:off x="-1123156" y="3429794"/>
            <a:ext cx="6858000" cy="1588"/>
          </a:xfrm>
          <a:prstGeom prst="line">
            <a:avLst/>
          </a:prstGeom>
          <a:ln w="31750"/>
        </p:spPr>
        <p:style>
          <a:lnRef idx="1">
            <a:schemeClr val="dk1"/>
          </a:lnRef>
          <a:fillRef idx="0">
            <a:schemeClr val="dk1"/>
          </a:fillRef>
          <a:effectRef idx="0">
            <a:schemeClr val="dk1"/>
          </a:effectRef>
          <a:fontRef idx="minor">
            <a:schemeClr val="tx1"/>
          </a:fontRef>
        </p:style>
      </p:cxn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457200"/>
            <a:ext cx="8229600" cy="1143000"/>
          </a:xfrm>
        </p:spPr>
        <p:txBody>
          <a:bodyPr>
            <a:normAutofit/>
          </a:bodyPr>
          <a:lstStyle/>
          <a:p>
            <a:pPr algn="ctr">
              <a:defRPr/>
            </a:pPr>
            <a:r>
              <a:rPr lang="en-US" sz="2800" dirty="0" smtClean="0">
                <a:solidFill>
                  <a:schemeClr val="accent1"/>
                </a:solidFill>
                <a:latin typeface="Arial" charset="0"/>
                <a:cs typeface="Arial" charset="0"/>
              </a:rPr>
              <a:t>CSP TT NAM PROJECT WORKPLAN</a:t>
            </a:r>
            <a:endParaRPr lang="en-US" sz="2800" dirty="0" smtClean="0">
              <a:latin typeface="Arial" charset="0"/>
              <a:cs typeface="Arial" charset="0"/>
            </a:endParaRPr>
          </a:p>
        </p:txBody>
      </p:sp>
      <p:sp>
        <p:nvSpPr>
          <p:cNvPr id="3" name="Content Placeholder 2"/>
          <p:cNvSpPr>
            <a:spLocks noGrp="1"/>
          </p:cNvSpPr>
          <p:nvPr>
            <p:ph idx="1"/>
          </p:nvPr>
        </p:nvSpPr>
        <p:spPr>
          <a:xfrm>
            <a:off x="152400" y="1447800"/>
            <a:ext cx="8686800" cy="5029200"/>
          </a:xfrm>
        </p:spPr>
        <p:txBody>
          <a:bodyPr>
            <a:normAutofit fontScale="62500" lnSpcReduction="20000"/>
          </a:bodyPr>
          <a:lstStyle/>
          <a:p>
            <a:pPr algn="just">
              <a:buNone/>
            </a:pPr>
            <a:r>
              <a:rPr lang="en-US" dirty="0" smtClean="0"/>
              <a:t>The following activities, with estimate time periods, will be performed in this component of the project life cycle of the 5 MW CSP power plant;</a:t>
            </a:r>
          </a:p>
          <a:p>
            <a:pPr>
              <a:buNone/>
            </a:pPr>
            <a:r>
              <a:rPr lang="en-US" i="1" dirty="0" smtClean="0"/>
              <a:t> </a:t>
            </a:r>
            <a:endParaRPr lang="en-US" dirty="0" smtClean="0"/>
          </a:p>
          <a:p>
            <a:pPr>
              <a:buNone/>
            </a:pPr>
            <a:r>
              <a:rPr lang="en-US" b="1" i="1" dirty="0" smtClean="0"/>
              <a:t>Project Development (12-24 months)</a:t>
            </a:r>
            <a:endParaRPr lang="en-US" b="1" dirty="0" smtClean="0"/>
          </a:p>
          <a:p>
            <a:r>
              <a:rPr lang="en-US" dirty="0" err="1" smtClean="0"/>
              <a:t>Authorisation</a:t>
            </a:r>
            <a:r>
              <a:rPr lang="en-US" dirty="0" smtClean="0"/>
              <a:t>, bankable solar resource developed,</a:t>
            </a:r>
          </a:p>
          <a:p>
            <a:pPr algn="just"/>
            <a:r>
              <a:rPr lang="en-US" dirty="0" smtClean="0"/>
              <a:t>Basic design (feasibility study - parabolic trough, central tower and linear Fresnel are the 3 solar collector technologies to be examined; storage and non-storage options will also be considered), tendering (e.g. solar collector technologies identified from the feasibility study), contracts, special conditions agreed and signed. </a:t>
            </a:r>
          </a:p>
          <a:p>
            <a:pPr>
              <a:buNone/>
            </a:pPr>
            <a:r>
              <a:rPr lang="en-US" dirty="0" smtClean="0"/>
              <a:t> </a:t>
            </a:r>
          </a:p>
          <a:p>
            <a:pPr algn="just"/>
            <a:r>
              <a:rPr lang="en-US" i="1" dirty="0" err="1" smtClean="0"/>
              <a:t>Note</a:t>
            </a:r>
            <a:r>
              <a:rPr lang="en-US" dirty="0" err="1" smtClean="0"/>
              <a:t>:The</a:t>
            </a:r>
            <a:r>
              <a:rPr lang="en-US" dirty="0" smtClean="0"/>
              <a:t> likely technology would be parabolic trough as it is well-proven in the global market (as well as the preferred choice of SUNTEC Namibia (Pty) Ltd), and thus would assist in securing partnerships with established service providers/contractors (trough configuration is the most widely used across the world, with the most currently operating and under construction plants, and having been commercialized since 1985) </a:t>
            </a:r>
          </a:p>
          <a:p>
            <a:pPr lvl="1">
              <a:buClr>
                <a:schemeClr val="accent3"/>
              </a:buClr>
              <a:buSzPct val="95000"/>
              <a:buFont typeface="Wingdings" pitchFamily="2" charset="2"/>
              <a:buNone/>
              <a:defRPr/>
            </a:pPr>
            <a:endParaRPr lang="en-US" sz="3200" dirty="0" smtClean="0">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457200"/>
            <a:ext cx="8229600" cy="1143000"/>
          </a:xfrm>
        </p:spPr>
        <p:txBody>
          <a:bodyPr>
            <a:normAutofit/>
          </a:bodyPr>
          <a:lstStyle/>
          <a:p>
            <a:pPr algn="ctr">
              <a:defRPr/>
            </a:pPr>
            <a:r>
              <a:rPr lang="en-US" sz="2800" dirty="0" smtClean="0">
                <a:solidFill>
                  <a:schemeClr val="accent1"/>
                </a:solidFill>
                <a:latin typeface="Arial" charset="0"/>
                <a:cs typeface="Arial" charset="0"/>
              </a:rPr>
              <a:t>CSP TT NAM PROJECT WORKPLAN</a:t>
            </a:r>
            <a:endParaRPr lang="en-US" sz="2800" dirty="0" smtClean="0">
              <a:latin typeface="Arial" charset="0"/>
              <a:cs typeface="Arial" charset="0"/>
            </a:endParaRPr>
          </a:p>
        </p:txBody>
      </p:sp>
      <p:sp>
        <p:nvSpPr>
          <p:cNvPr id="3" name="Content Placeholder 2"/>
          <p:cNvSpPr>
            <a:spLocks noGrp="1"/>
          </p:cNvSpPr>
          <p:nvPr>
            <p:ph idx="1"/>
          </p:nvPr>
        </p:nvSpPr>
        <p:spPr>
          <a:xfrm>
            <a:off x="152400" y="1447800"/>
            <a:ext cx="8686800" cy="5029200"/>
          </a:xfrm>
        </p:spPr>
        <p:txBody>
          <a:bodyPr>
            <a:normAutofit/>
          </a:bodyPr>
          <a:lstStyle/>
          <a:p>
            <a:pPr>
              <a:buNone/>
            </a:pPr>
            <a:r>
              <a:rPr lang="en-GB" dirty="0"/>
              <a:t> </a:t>
            </a:r>
            <a:r>
              <a:rPr lang="en-US" b="1" dirty="0" smtClean="0"/>
              <a:t> </a:t>
            </a:r>
            <a:r>
              <a:rPr lang="en-US" b="1" i="1" dirty="0" smtClean="0"/>
              <a:t>Project Construction (24 months)</a:t>
            </a:r>
            <a:endParaRPr lang="en-US" b="1" dirty="0" smtClean="0"/>
          </a:p>
          <a:p>
            <a:r>
              <a:rPr lang="en-US" dirty="0" smtClean="0"/>
              <a:t>Ground breaking, </a:t>
            </a:r>
            <a:r>
              <a:rPr lang="en-US" dirty="0" err="1" smtClean="0"/>
              <a:t>mobilisation</a:t>
            </a:r>
            <a:r>
              <a:rPr lang="en-US" dirty="0" smtClean="0"/>
              <a:t>, re-evaluation, detailed engineering, earthworks performed,</a:t>
            </a:r>
          </a:p>
          <a:p>
            <a:r>
              <a:rPr lang="en-US" dirty="0" smtClean="0"/>
              <a:t>Delivery of equipment, civil works, assembling of main equipment, pre-commissioning,</a:t>
            </a:r>
          </a:p>
          <a:p>
            <a:r>
              <a:rPr lang="en-US" dirty="0" smtClean="0"/>
              <a:t>Commissioning, functional tests start up.</a:t>
            </a:r>
          </a:p>
          <a:p>
            <a:pPr>
              <a:buNone/>
            </a:pPr>
            <a:r>
              <a:rPr lang="en-US" b="1" i="1" dirty="0" smtClean="0"/>
              <a:t>Warrant Period (12 months)</a:t>
            </a:r>
            <a:endParaRPr lang="en-US" b="1" dirty="0" smtClean="0"/>
          </a:p>
          <a:p>
            <a:r>
              <a:rPr lang="en-US" dirty="0" smtClean="0"/>
              <a:t>Trial runs and tuning of the plant.</a:t>
            </a:r>
          </a:p>
          <a:p>
            <a:pPr>
              <a:buNone/>
            </a:pPr>
            <a:endParaRPr lang="en-US" dirty="0"/>
          </a:p>
          <a:p>
            <a:pPr lvl="1">
              <a:buClr>
                <a:schemeClr val="accent3"/>
              </a:buClr>
              <a:buSzPct val="95000"/>
              <a:buFont typeface="Wingdings" pitchFamily="2" charset="2"/>
              <a:buNone/>
              <a:defRPr/>
            </a:pPr>
            <a:endParaRPr lang="en-US" sz="3200" dirty="0" smtClean="0">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457200"/>
            <a:ext cx="8229600" cy="1143000"/>
          </a:xfrm>
        </p:spPr>
        <p:txBody>
          <a:bodyPr>
            <a:normAutofit/>
          </a:bodyPr>
          <a:lstStyle/>
          <a:p>
            <a:pPr algn="ctr">
              <a:defRPr/>
            </a:pPr>
            <a:r>
              <a:rPr lang="en-US" sz="3200" dirty="0" smtClean="0">
                <a:solidFill>
                  <a:schemeClr val="accent1"/>
                </a:solidFill>
                <a:latin typeface="Arial" charset="0"/>
                <a:cs typeface="Arial" charset="0"/>
              </a:rPr>
              <a:t>CSP TT NAM PROJECT WORKPLAN</a:t>
            </a:r>
            <a:endParaRPr lang="en-US" sz="3200" dirty="0" smtClean="0">
              <a:latin typeface="Arial" charset="0"/>
              <a:cs typeface="Arial" charset="0"/>
            </a:endParaRPr>
          </a:p>
        </p:txBody>
      </p:sp>
      <p:sp>
        <p:nvSpPr>
          <p:cNvPr id="3" name="Content Placeholder 2"/>
          <p:cNvSpPr>
            <a:spLocks noGrp="1"/>
          </p:cNvSpPr>
          <p:nvPr>
            <p:ph idx="1"/>
          </p:nvPr>
        </p:nvSpPr>
        <p:spPr>
          <a:xfrm>
            <a:off x="152400" y="1447800"/>
            <a:ext cx="8686800" cy="5029200"/>
          </a:xfrm>
        </p:spPr>
        <p:txBody>
          <a:bodyPr>
            <a:normAutofit fontScale="70000" lnSpcReduction="20000"/>
          </a:bodyPr>
          <a:lstStyle/>
          <a:p>
            <a:pPr>
              <a:buNone/>
            </a:pPr>
            <a:r>
              <a:rPr lang="en-GB" dirty="0"/>
              <a:t> </a:t>
            </a:r>
            <a:r>
              <a:rPr lang="en-US" b="1" dirty="0" smtClean="0"/>
              <a:t> </a:t>
            </a:r>
            <a:r>
              <a:rPr lang="en-US" b="1" i="1" dirty="0" smtClean="0"/>
              <a:t>Plant running (24 months)</a:t>
            </a:r>
            <a:endParaRPr lang="en-US" b="1" dirty="0" smtClean="0"/>
          </a:p>
          <a:p>
            <a:pPr algn="just"/>
            <a:r>
              <a:rPr lang="en-US" dirty="0" smtClean="0"/>
              <a:t>O&amp;M information management is designed to integrate information communication technology for operation and maintenance.</a:t>
            </a:r>
          </a:p>
          <a:p>
            <a:pPr algn="just"/>
            <a:r>
              <a:rPr lang="en-US" dirty="0" smtClean="0"/>
              <a:t>Plant operating strategy will be developed to deal with staffing, mirror breakages, storage options, reflectance and heat loss; as well as monitoring and recording of operating events such as power generation, water consumption; climate data etc. This will help analyze and calculate O&amp;M and subsequent generation costs for larger commercial plants. It is expected that there will be a reduction in risk premium whilst lessons will be learnt on risk and environmental impact mitigation.</a:t>
            </a:r>
          </a:p>
          <a:p>
            <a:pPr algn="just"/>
            <a:r>
              <a:rPr lang="en-US" dirty="0" smtClean="0"/>
              <a:t>The overall project outcome is a scenario of an emergence of local entrepreneurs and technologists capable of integrating the various technologies and experiences for large scale replication for power generation and process </a:t>
            </a:r>
          </a:p>
          <a:p>
            <a:pPr>
              <a:buNone/>
            </a:pPr>
            <a:endParaRPr lang="en-US" dirty="0"/>
          </a:p>
          <a:p>
            <a:pPr lvl="1">
              <a:buClr>
                <a:schemeClr val="accent3"/>
              </a:buClr>
              <a:buSzPct val="95000"/>
              <a:buFont typeface="Wingdings" pitchFamily="2" charset="2"/>
              <a:buNone/>
              <a:defRPr/>
            </a:pPr>
            <a:endParaRPr lang="en-US" sz="3200" dirty="0" smtClean="0">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990600" y="685800"/>
            <a:ext cx="7162800" cy="914400"/>
          </a:xfrm>
        </p:spPr>
        <p:txBody>
          <a:bodyPr>
            <a:normAutofit/>
          </a:bodyPr>
          <a:lstStyle/>
          <a:p>
            <a:pPr>
              <a:defRPr/>
            </a:pPr>
            <a:r>
              <a:rPr lang="en-US" sz="2400" dirty="0" smtClean="0">
                <a:solidFill>
                  <a:schemeClr val="accent1"/>
                </a:solidFill>
                <a:latin typeface="Arial" charset="0"/>
                <a:cs typeface="Arial" charset="0"/>
              </a:rPr>
              <a:t>Indicative Co-financing by Source and by Name ($)</a:t>
            </a:r>
            <a:endParaRPr lang="en-US" sz="2400" dirty="0" smtClean="0">
              <a:latin typeface="Arial" charset="0"/>
              <a:cs typeface="Arial" charset="0"/>
            </a:endParaRPr>
          </a:p>
        </p:txBody>
      </p:sp>
      <p:pic>
        <p:nvPicPr>
          <p:cNvPr id="1027" name="Picture 3"/>
          <p:cNvPicPr>
            <a:picLocks noGrp="1" noChangeAspect="1" noChangeArrowheads="1"/>
          </p:cNvPicPr>
          <p:nvPr>
            <p:ph idx="1"/>
          </p:nvPr>
        </p:nvPicPr>
        <p:blipFill>
          <a:blip r:embed="rId2" cstate="print"/>
          <a:srcRect/>
          <a:stretch>
            <a:fillRect/>
          </a:stretch>
        </p:blipFill>
        <p:spPr bwMode="auto">
          <a:xfrm>
            <a:off x="914400" y="1447800"/>
            <a:ext cx="7315200" cy="4688069"/>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990600" y="685800"/>
            <a:ext cx="7162800" cy="914400"/>
          </a:xfrm>
        </p:spPr>
        <p:txBody>
          <a:bodyPr>
            <a:normAutofit/>
          </a:bodyPr>
          <a:lstStyle/>
          <a:p>
            <a:pPr>
              <a:defRPr/>
            </a:pPr>
            <a:r>
              <a:rPr lang="en-US" sz="2400" dirty="0" smtClean="0">
                <a:solidFill>
                  <a:schemeClr val="accent1"/>
                </a:solidFill>
                <a:latin typeface="Arial" charset="0"/>
                <a:cs typeface="Arial" charset="0"/>
              </a:rPr>
              <a:t>Indicative Financing Plan Summary ($)</a:t>
            </a:r>
            <a:endParaRPr lang="en-US" sz="2400" dirty="0" smtClean="0">
              <a:latin typeface="Arial" charset="0"/>
              <a:cs typeface="Arial" charset="0"/>
            </a:endParaRPr>
          </a:p>
        </p:txBody>
      </p:sp>
      <p:pic>
        <p:nvPicPr>
          <p:cNvPr id="2050" name="Picture 2"/>
          <p:cNvPicPr>
            <a:picLocks noGrp="1" noChangeAspect="1" noChangeArrowheads="1"/>
          </p:cNvPicPr>
          <p:nvPr>
            <p:ph idx="1"/>
          </p:nvPr>
        </p:nvPicPr>
        <p:blipFill>
          <a:blip r:embed="rId2" cstate="print"/>
          <a:srcRect/>
          <a:stretch>
            <a:fillRect/>
          </a:stretch>
        </p:blipFill>
        <p:spPr bwMode="auto">
          <a:xfrm>
            <a:off x="457200" y="2590800"/>
            <a:ext cx="8316003" cy="2103891"/>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1066800"/>
            <a:ext cx="8229600" cy="819150"/>
          </a:xfrm>
        </p:spPr>
        <p:txBody>
          <a:bodyPr>
            <a:normAutofit/>
          </a:bodyPr>
          <a:lstStyle/>
          <a:p>
            <a:pPr algn="ctr">
              <a:defRPr/>
            </a:pPr>
            <a:r>
              <a:rPr lang="en-US" sz="3200" dirty="0" smtClean="0">
                <a:solidFill>
                  <a:schemeClr val="accent1"/>
                </a:solidFill>
                <a:latin typeface="Arial" charset="0"/>
                <a:cs typeface="Arial" charset="0"/>
              </a:rPr>
              <a:t>CSP TT NAM PROJECT OBJECTIVES</a:t>
            </a:r>
            <a:endParaRPr lang="en-US" sz="3200" dirty="0" smtClean="0">
              <a:latin typeface="Arial" charset="0"/>
              <a:cs typeface="Arial" charset="0"/>
            </a:endParaRPr>
          </a:p>
        </p:txBody>
      </p:sp>
      <p:sp>
        <p:nvSpPr>
          <p:cNvPr id="3" name="Content Placeholder 2"/>
          <p:cNvSpPr>
            <a:spLocks noGrp="1"/>
          </p:cNvSpPr>
          <p:nvPr>
            <p:ph idx="1"/>
          </p:nvPr>
        </p:nvSpPr>
        <p:spPr>
          <a:xfrm>
            <a:off x="152400" y="1905000"/>
            <a:ext cx="8686800" cy="4572000"/>
          </a:xfrm>
        </p:spPr>
        <p:txBody>
          <a:bodyPr>
            <a:normAutofit fontScale="92500" lnSpcReduction="10000"/>
          </a:bodyPr>
          <a:lstStyle/>
          <a:p>
            <a:pPr algn="just"/>
            <a:r>
              <a:rPr lang="en-CA" dirty="0" smtClean="0"/>
              <a:t>Overall </a:t>
            </a:r>
            <a:r>
              <a:rPr lang="en-CA" dirty="0"/>
              <a:t>goal </a:t>
            </a:r>
            <a:r>
              <a:rPr lang="en-CA" dirty="0" smtClean="0"/>
              <a:t>is </a:t>
            </a:r>
            <a:r>
              <a:rPr lang="en-CA" dirty="0"/>
              <a:t>to develop the </a:t>
            </a:r>
            <a:r>
              <a:rPr lang="en-CA" dirty="0" smtClean="0"/>
              <a:t>GEF </a:t>
            </a:r>
            <a:r>
              <a:rPr lang="en-CA" dirty="0"/>
              <a:t>Project Document </a:t>
            </a:r>
            <a:r>
              <a:rPr lang="en-CA" dirty="0" smtClean="0"/>
              <a:t>for </a:t>
            </a:r>
            <a:r>
              <a:rPr lang="en-CA" dirty="0"/>
              <a:t>the </a:t>
            </a:r>
            <a:r>
              <a:rPr lang="en-CA" dirty="0" smtClean="0"/>
              <a:t>CSP </a:t>
            </a:r>
            <a:r>
              <a:rPr lang="en-CA" dirty="0"/>
              <a:t>Technology Transfer for Electricity Generation in Namibia. </a:t>
            </a:r>
            <a:endParaRPr lang="en-CA" dirty="0" smtClean="0"/>
          </a:p>
          <a:p>
            <a:pPr algn="just"/>
            <a:r>
              <a:rPr lang="en-CA" dirty="0" smtClean="0"/>
              <a:t>Objective </a:t>
            </a:r>
            <a:r>
              <a:rPr lang="en-CA" dirty="0"/>
              <a:t>is to lead the formulation </a:t>
            </a:r>
            <a:r>
              <a:rPr lang="en-CA" dirty="0" smtClean="0"/>
              <a:t>of </a:t>
            </a:r>
            <a:r>
              <a:rPr lang="en-CA" dirty="0"/>
              <a:t>the CSP TT NAM full size project in full consultation and participation of the MME, UNDP and REEEI, as well as other key stakeholders (power utility, electricity distribution entities, academia, private-sector and civil society) resulting in final product of the UNDP/GEF </a:t>
            </a:r>
            <a:r>
              <a:rPr lang="en-CA" dirty="0" err="1"/>
              <a:t>ProDoc</a:t>
            </a:r>
            <a:r>
              <a:rPr lang="en-CA" dirty="0"/>
              <a:t> package.</a:t>
            </a:r>
            <a:endParaRPr lang="en-US" sz="3200" dirty="0" smtClean="0">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1066800"/>
            <a:ext cx="8229600" cy="819150"/>
          </a:xfrm>
        </p:spPr>
        <p:txBody>
          <a:bodyPr>
            <a:normAutofit/>
          </a:bodyPr>
          <a:lstStyle/>
          <a:p>
            <a:pPr algn="ctr">
              <a:defRPr/>
            </a:pPr>
            <a:r>
              <a:rPr lang="en-US" sz="3200" dirty="0" smtClean="0">
                <a:solidFill>
                  <a:schemeClr val="accent1"/>
                </a:solidFill>
                <a:latin typeface="Arial" charset="0"/>
                <a:cs typeface="Arial" charset="0"/>
              </a:rPr>
              <a:t>CSP TT NAM Project Deliverables</a:t>
            </a:r>
            <a:endParaRPr lang="en-US" sz="3200" dirty="0" smtClean="0">
              <a:latin typeface="Arial" charset="0"/>
              <a:cs typeface="Arial" charset="0"/>
            </a:endParaRPr>
          </a:p>
        </p:txBody>
      </p:sp>
      <p:sp>
        <p:nvSpPr>
          <p:cNvPr id="3" name="Content Placeholder 2"/>
          <p:cNvSpPr>
            <a:spLocks noGrp="1"/>
          </p:cNvSpPr>
          <p:nvPr>
            <p:ph idx="1"/>
          </p:nvPr>
        </p:nvSpPr>
        <p:spPr>
          <a:xfrm>
            <a:off x="152400" y="1905000"/>
            <a:ext cx="8686800" cy="4572000"/>
          </a:xfrm>
        </p:spPr>
        <p:txBody>
          <a:bodyPr>
            <a:normAutofit fontScale="77500" lnSpcReduction="20000"/>
          </a:bodyPr>
          <a:lstStyle/>
          <a:p>
            <a:pPr>
              <a:buNone/>
            </a:pPr>
            <a:r>
              <a:rPr lang="en-CA" sz="3600" dirty="0"/>
              <a:t>The consultant will </a:t>
            </a:r>
            <a:r>
              <a:rPr lang="en-CA" sz="3600" dirty="0" smtClean="0"/>
              <a:t>prepare </a:t>
            </a:r>
            <a:r>
              <a:rPr lang="en-CA" sz="3600" dirty="0"/>
              <a:t>the following document:</a:t>
            </a:r>
            <a:endParaRPr lang="en-US" sz="3600" dirty="0"/>
          </a:p>
          <a:p>
            <a:pPr lvl="0" algn="just"/>
            <a:r>
              <a:rPr lang="en-GB" sz="3600" dirty="0"/>
              <a:t>A UNDP/GEF Project Document, with all annexes including but not limited to an Incremental Cost Analysis, a Logical Framework and draft Terms of References</a:t>
            </a:r>
            <a:endParaRPr lang="en-US" sz="3600" dirty="0"/>
          </a:p>
          <a:p>
            <a:pPr lvl="0" algn="just"/>
            <a:r>
              <a:rPr lang="en-GB" sz="3600" dirty="0"/>
              <a:t>A Request for CEO Endorsement including response to GEFSEC/ STAP and Council Comments and a PPG Completion report</a:t>
            </a:r>
            <a:endParaRPr lang="en-US" sz="3600" dirty="0"/>
          </a:p>
          <a:p>
            <a:pPr lvl="0" algn="just"/>
            <a:r>
              <a:rPr lang="en-GB" sz="3600" dirty="0"/>
              <a:t>An annotated Total Budget and Work Plan</a:t>
            </a:r>
            <a:endParaRPr lang="en-US" sz="3600" dirty="0"/>
          </a:p>
          <a:p>
            <a:pPr lvl="0" algn="just"/>
            <a:r>
              <a:rPr lang="en-GB" sz="3600" dirty="0"/>
              <a:t>Co-finance Commitment letters equal to the indicated figures in the PIF application</a:t>
            </a:r>
            <a:endParaRPr lang="en-US" sz="3600" dirty="0"/>
          </a:p>
          <a:p>
            <a:pPr>
              <a:buNone/>
            </a:pPr>
            <a:r>
              <a:rPr lang="en-GB" dirty="0"/>
              <a:t> </a:t>
            </a:r>
            <a:endParaRPr lang="en-US" dirty="0"/>
          </a:p>
          <a:p>
            <a:pPr lvl="1">
              <a:buClr>
                <a:schemeClr val="accent3"/>
              </a:buClr>
              <a:buSzPct val="95000"/>
              <a:buFont typeface="Wingdings" pitchFamily="2" charset="2"/>
              <a:buNone/>
              <a:defRPr/>
            </a:pPr>
            <a:endParaRPr lang="en-US" sz="3200" dirty="0" smtClean="0">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457200"/>
            <a:ext cx="8229600" cy="1143000"/>
          </a:xfrm>
        </p:spPr>
        <p:txBody>
          <a:bodyPr>
            <a:normAutofit/>
          </a:bodyPr>
          <a:lstStyle/>
          <a:p>
            <a:pPr algn="ctr">
              <a:defRPr/>
            </a:pPr>
            <a:r>
              <a:rPr lang="en-US" sz="3200" dirty="0" smtClean="0">
                <a:solidFill>
                  <a:schemeClr val="accent1"/>
                </a:solidFill>
                <a:latin typeface="Arial" charset="0"/>
                <a:cs typeface="Arial" charset="0"/>
              </a:rPr>
              <a:t>CSP TT NAM PPG Reports</a:t>
            </a:r>
            <a:endParaRPr lang="en-US" sz="3200" dirty="0" smtClean="0">
              <a:latin typeface="Arial" charset="0"/>
              <a:cs typeface="Arial" charset="0"/>
            </a:endParaRPr>
          </a:p>
        </p:txBody>
      </p:sp>
      <p:sp>
        <p:nvSpPr>
          <p:cNvPr id="3" name="Content Placeholder 2"/>
          <p:cNvSpPr>
            <a:spLocks noGrp="1"/>
          </p:cNvSpPr>
          <p:nvPr>
            <p:ph idx="1"/>
          </p:nvPr>
        </p:nvSpPr>
        <p:spPr>
          <a:xfrm>
            <a:off x="152400" y="1447800"/>
            <a:ext cx="8686800" cy="5029200"/>
          </a:xfrm>
        </p:spPr>
        <p:txBody>
          <a:bodyPr>
            <a:normAutofit fontScale="55000" lnSpcReduction="20000"/>
          </a:bodyPr>
          <a:lstStyle/>
          <a:p>
            <a:pPr>
              <a:buNone/>
            </a:pPr>
            <a:r>
              <a:rPr lang="en-CA" dirty="0"/>
              <a:t>The key deliverables of this work will be:</a:t>
            </a:r>
            <a:endParaRPr lang="en-US" dirty="0"/>
          </a:p>
          <a:p>
            <a:pPr lvl="0"/>
            <a:r>
              <a:rPr lang="en-US" i="1" u="sng" dirty="0"/>
              <a:t>PPG Activity 1</a:t>
            </a:r>
            <a:r>
              <a:rPr lang="en-US" dirty="0"/>
              <a:t> : Capacity building needs assessment (government, private sector) and recommendations for project capacity strengthening and awareness creation activities to build, operate and maintain CSP technologies;</a:t>
            </a:r>
          </a:p>
          <a:p>
            <a:r>
              <a:rPr lang="en-US" dirty="0"/>
              <a:t> </a:t>
            </a:r>
          </a:p>
          <a:p>
            <a:pPr lvl="0"/>
            <a:r>
              <a:rPr lang="en-US" i="1" u="sng" dirty="0"/>
              <a:t>PPG Activity 2</a:t>
            </a:r>
            <a:r>
              <a:rPr lang="en-US" dirty="0"/>
              <a:t> : Review of status and policy on renewable energy (market, fiscal and regulatory framework, grid technical standards for quality, reliability and safety), including a basic study to find opportunities and needs on CSP technologies and measures;</a:t>
            </a:r>
          </a:p>
          <a:p>
            <a:r>
              <a:rPr lang="en-US" dirty="0"/>
              <a:t> </a:t>
            </a:r>
          </a:p>
          <a:p>
            <a:pPr lvl="0"/>
            <a:r>
              <a:rPr lang="en-US" i="1" u="sng" dirty="0"/>
              <a:t>PPG Activity 3</a:t>
            </a:r>
            <a:r>
              <a:rPr lang="en-US" dirty="0"/>
              <a:t> : Identification and collaboration with CSP industry and commercial participants (CSP potential, risks, funding arrangements);</a:t>
            </a:r>
          </a:p>
          <a:p>
            <a:r>
              <a:rPr lang="en-US" dirty="0"/>
              <a:t> </a:t>
            </a:r>
          </a:p>
          <a:p>
            <a:pPr lvl="0"/>
            <a:r>
              <a:rPr lang="en-US" i="1" u="sng" dirty="0"/>
              <a:t>PPG Activity 4</a:t>
            </a:r>
            <a:r>
              <a:rPr lang="en-US" dirty="0"/>
              <a:t> : Preparation of an implementation plan for strengthening of the REEEI and the MME on CSP technology;</a:t>
            </a:r>
          </a:p>
          <a:p>
            <a:r>
              <a:rPr lang="en-US" dirty="0"/>
              <a:t> </a:t>
            </a:r>
          </a:p>
          <a:p>
            <a:pPr lvl="0"/>
            <a:r>
              <a:rPr lang="en-US" i="1" u="sng" dirty="0"/>
              <a:t>PPG Activity 5</a:t>
            </a:r>
            <a:r>
              <a:rPr lang="en-US" dirty="0"/>
              <a:t> : Stakeholder consultation and elaboration of documentation of full-sized GEF project proposal (including Project Management);</a:t>
            </a:r>
          </a:p>
          <a:p>
            <a:pPr>
              <a:buNone/>
            </a:pPr>
            <a:r>
              <a:rPr lang="en-GB" dirty="0"/>
              <a:t> </a:t>
            </a:r>
            <a:endParaRPr lang="en-US" dirty="0"/>
          </a:p>
          <a:p>
            <a:pPr lvl="1">
              <a:buClr>
                <a:schemeClr val="accent3"/>
              </a:buClr>
              <a:buSzPct val="95000"/>
              <a:buFont typeface="Wingdings" pitchFamily="2" charset="2"/>
              <a:buNone/>
              <a:defRPr/>
            </a:pPr>
            <a:endParaRPr lang="en-US" sz="3200" dirty="0" smtClean="0">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cstate="print"/>
          <a:srcRect/>
          <a:stretch>
            <a:fillRect/>
          </a:stretch>
        </p:blipFill>
        <p:spPr bwMode="auto">
          <a:xfrm>
            <a:off x="457200" y="882322"/>
            <a:ext cx="8229600" cy="5093357"/>
          </a:xfrm>
          <a:prstGeom prst="rect">
            <a:avLst/>
          </a:prstGeom>
          <a:noFill/>
          <a:ln w="9525">
            <a:noFill/>
            <a:miter lim="800000"/>
            <a:headEnd/>
            <a:tailEnd/>
          </a:ln>
        </p:spPr>
      </p:pic>
      <p:sp>
        <p:nvSpPr>
          <p:cNvPr id="6" name="TextBox 5"/>
          <p:cNvSpPr txBox="1"/>
          <p:nvPr/>
        </p:nvSpPr>
        <p:spPr>
          <a:xfrm>
            <a:off x="571500" y="468868"/>
            <a:ext cx="8001000" cy="369332"/>
          </a:xfrm>
          <a:prstGeom prst="rect">
            <a:avLst/>
          </a:prstGeom>
          <a:noFill/>
        </p:spPr>
        <p:txBody>
          <a:bodyPr wrap="square" rtlCol="0">
            <a:spAutoFit/>
          </a:bodyPr>
          <a:lstStyle/>
          <a:p>
            <a:pPr algn="ctr"/>
            <a:r>
              <a:rPr lang="en-US" dirty="0" smtClean="0">
                <a:solidFill>
                  <a:schemeClr val="accent1"/>
                </a:solidFill>
                <a:latin typeface="Arial" charset="0"/>
                <a:cs typeface="Arial" charset="0"/>
              </a:rPr>
              <a:t>CSP TT NAM Project Deliverable Timeline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457200"/>
            <a:ext cx="8229600" cy="1143000"/>
          </a:xfrm>
        </p:spPr>
        <p:txBody>
          <a:bodyPr>
            <a:normAutofit/>
          </a:bodyPr>
          <a:lstStyle/>
          <a:p>
            <a:pPr algn="ctr">
              <a:defRPr/>
            </a:pPr>
            <a:r>
              <a:rPr lang="en-US" sz="2800" dirty="0" smtClean="0">
                <a:solidFill>
                  <a:schemeClr val="accent1"/>
                </a:solidFill>
                <a:latin typeface="Arial" charset="0"/>
                <a:cs typeface="Arial" charset="0"/>
              </a:rPr>
              <a:t>CSP TT NAM PROJECT COMPONENTS, OUTPUTS &amp; OUTCOMES</a:t>
            </a:r>
            <a:endParaRPr lang="en-US" sz="2800" dirty="0" smtClean="0">
              <a:latin typeface="Arial" charset="0"/>
              <a:cs typeface="Arial" charset="0"/>
            </a:endParaRPr>
          </a:p>
        </p:txBody>
      </p:sp>
      <p:sp>
        <p:nvSpPr>
          <p:cNvPr id="3" name="Content Placeholder 2"/>
          <p:cNvSpPr>
            <a:spLocks noGrp="1"/>
          </p:cNvSpPr>
          <p:nvPr>
            <p:ph idx="1"/>
          </p:nvPr>
        </p:nvSpPr>
        <p:spPr>
          <a:xfrm>
            <a:off x="152400" y="1447800"/>
            <a:ext cx="8686800" cy="5029200"/>
          </a:xfrm>
        </p:spPr>
        <p:txBody>
          <a:bodyPr>
            <a:normAutofit fontScale="62500" lnSpcReduction="20000"/>
          </a:bodyPr>
          <a:lstStyle/>
          <a:p>
            <a:pPr>
              <a:buNone/>
            </a:pPr>
            <a:r>
              <a:rPr lang="en-GB" dirty="0"/>
              <a:t> </a:t>
            </a:r>
            <a:r>
              <a:rPr lang="en-US" b="1" dirty="0" smtClean="0"/>
              <a:t> Component 1: Establishment of CSP Technology partnerships</a:t>
            </a:r>
            <a:endParaRPr lang="en-US" dirty="0" smtClean="0"/>
          </a:p>
          <a:p>
            <a:pPr algn="just"/>
            <a:r>
              <a:rPr lang="en-US" dirty="0" smtClean="0"/>
              <a:t>CSP technology is still confined to a few players in the world in Germany, Israel, Italy, Spain, United States of America and other developed countries with active applied research. Under this component, the following outcomes are expected:</a:t>
            </a:r>
          </a:p>
          <a:p>
            <a:pPr>
              <a:buNone/>
            </a:pPr>
            <a:r>
              <a:rPr lang="en-US" dirty="0" smtClean="0"/>
              <a:t> </a:t>
            </a:r>
          </a:p>
          <a:p>
            <a:r>
              <a:rPr lang="en-US" dirty="0" smtClean="0"/>
              <a:t>(1) Established technology partnerships between foreign technology providers and Namibian partners including private sector, academia and government; and</a:t>
            </a:r>
          </a:p>
          <a:p>
            <a:r>
              <a:rPr lang="en-US" dirty="0" smtClean="0"/>
              <a:t>(2) Enhanced knowledge of applicable CSP applications in Namibia.</a:t>
            </a:r>
          </a:p>
          <a:p>
            <a:pPr>
              <a:buNone/>
            </a:pPr>
            <a:r>
              <a:rPr lang="en-US" dirty="0" smtClean="0"/>
              <a:t> </a:t>
            </a:r>
          </a:p>
          <a:p>
            <a:pPr algn="just"/>
            <a:r>
              <a:rPr lang="en-US" dirty="0" smtClean="0"/>
              <a:t>To realize this, the project will carry out a scoping and due diligence analysis of global players (using some of the networks created through the TREE project CSP Seminar), finalize and create a few additional partnerships through memoranda of understanding to facilitate technology transfer. Other activities will focus on building interest amongst local industries through their associations such as the Namibia Chamber of Commerce and Industry (NCCI), so that they are embedded in the project from onset.</a:t>
            </a:r>
          </a:p>
          <a:p>
            <a:pPr>
              <a:buNone/>
            </a:pPr>
            <a:endParaRPr lang="en-US" dirty="0"/>
          </a:p>
          <a:p>
            <a:pPr lvl="1">
              <a:buClr>
                <a:schemeClr val="accent3"/>
              </a:buClr>
              <a:buSzPct val="95000"/>
              <a:buFont typeface="Wingdings" pitchFamily="2" charset="2"/>
              <a:buNone/>
              <a:defRPr/>
            </a:pPr>
            <a:endParaRPr lang="en-US" sz="3200" dirty="0" smtClean="0">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457200"/>
            <a:ext cx="8229600" cy="1143000"/>
          </a:xfrm>
        </p:spPr>
        <p:txBody>
          <a:bodyPr>
            <a:normAutofit/>
          </a:bodyPr>
          <a:lstStyle/>
          <a:p>
            <a:pPr algn="ctr">
              <a:defRPr/>
            </a:pPr>
            <a:r>
              <a:rPr lang="en-US" sz="2800" dirty="0" smtClean="0">
                <a:solidFill>
                  <a:schemeClr val="accent1"/>
                </a:solidFill>
                <a:latin typeface="Arial" charset="0"/>
                <a:cs typeface="Arial" charset="0"/>
              </a:rPr>
              <a:t>CSP TT NAM PROJECT COMPONENTS, OUTPUTS &amp; OUTCOMES</a:t>
            </a:r>
            <a:endParaRPr lang="en-US" sz="2800" dirty="0" smtClean="0">
              <a:latin typeface="Arial" charset="0"/>
              <a:cs typeface="Arial" charset="0"/>
            </a:endParaRPr>
          </a:p>
        </p:txBody>
      </p:sp>
      <p:sp>
        <p:nvSpPr>
          <p:cNvPr id="3" name="Content Placeholder 2"/>
          <p:cNvSpPr>
            <a:spLocks noGrp="1"/>
          </p:cNvSpPr>
          <p:nvPr>
            <p:ph idx="1"/>
          </p:nvPr>
        </p:nvSpPr>
        <p:spPr>
          <a:xfrm>
            <a:off x="152400" y="1447800"/>
            <a:ext cx="8686800" cy="5029200"/>
          </a:xfrm>
        </p:spPr>
        <p:txBody>
          <a:bodyPr>
            <a:normAutofit fontScale="77500" lnSpcReduction="20000"/>
          </a:bodyPr>
          <a:lstStyle/>
          <a:p>
            <a:pPr>
              <a:buNone/>
            </a:pPr>
            <a:r>
              <a:rPr lang="en-US" b="1" dirty="0" smtClean="0"/>
              <a:t>Component 2: Market Policy Framework for CSP technology</a:t>
            </a:r>
            <a:endParaRPr lang="en-US" dirty="0" smtClean="0"/>
          </a:p>
          <a:p>
            <a:r>
              <a:rPr lang="en-US" dirty="0" smtClean="0"/>
              <a:t>This component will consist of activities that will contribute to the development of the following outcomes:</a:t>
            </a:r>
          </a:p>
          <a:p>
            <a:pPr>
              <a:buNone/>
            </a:pPr>
            <a:r>
              <a:rPr lang="en-US" dirty="0" smtClean="0"/>
              <a:t> </a:t>
            </a:r>
          </a:p>
          <a:p>
            <a:r>
              <a:rPr lang="en-US" dirty="0" smtClean="0"/>
              <a:t>(1) Approved policies supportive of CSP technology applications; and</a:t>
            </a:r>
          </a:p>
          <a:p>
            <a:r>
              <a:rPr lang="en-US" dirty="0" smtClean="0"/>
              <a:t>(2) A thriving CSP market in Namibia. ????</a:t>
            </a:r>
          </a:p>
          <a:p>
            <a:pPr>
              <a:buNone/>
            </a:pPr>
            <a:r>
              <a:rPr lang="en-US" dirty="0" smtClean="0"/>
              <a:t> </a:t>
            </a:r>
          </a:p>
          <a:p>
            <a:pPr algn="just"/>
            <a:r>
              <a:rPr lang="en-US" dirty="0" smtClean="0"/>
              <a:t>The activities will involve insuring that a policy framework is put in place to support and guide the deployment of CSP technology. Technical interconnection and guidelines for power purchase agreements will be developed.</a:t>
            </a:r>
          </a:p>
          <a:p>
            <a:pPr>
              <a:buNone/>
            </a:pPr>
            <a:r>
              <a:rPr lang="en-US" b="1" dirty="0" smtClean="0"/>
              <a:t> </a:t>
            </a:r>
            <a:endParaRPr lang="en-US" dirty="0" smtClean="0"/>
          </a:p>
          <a:p>
            <a:pPr>
              <a:buNone/>
            </a:pPr>
            <a:r>
              <a:rPr lang="en-GB" dirty="0"/>
              <a:t> </a:t>
            </a:r>
            <a:endParaRPr lang="en-US" dirty="0"/>
          </a:p>
          <a:p>
            <a:pPr lvl="1">
              <a:buClr>
                <a:schemeClr val="accent3"/>
              </a:buClr>
              <a:buSzPct val="95000"/>
              <a:buFont typeface="Wingdings" pitchFamily="2" charset="2"/>
              <a:buNone/>
              <a:defRPr/>
            </a:pPr>
            <a:endParaRPr lang="en-US" sz="3200" dirty="0" smtClean="0">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457200"/>
            <a:ext cx="8229600" cy="1143000"/>
          </a:xfrm>
        </p:spPr>
        <p:txBody>
          <a:bodyPr>
            <a:normAutofit/>
          </a:bodyPr>
          <a:lstStyle/>
          <a:p>
            <a:pPr algn="ctr">
              <a:defRPr/>
            </a:pPr>
            <a:r>
              <a:rPr lang="en-US" sz="2800" dirty="0" smtClean="0">
                <a:solidFill>
                  <a:schemeClr val="accent1"/>
                </a:solidFill>
                <a:latin typeface="Arial" charset="0"/>
                <a:cs typeface="Arial" charset="0"/>
              </a:rPr>
              <a:t>CSP TT NAM PROJECT COMPONENTS, OUTPUTS &amp; OUTCOMES</a:t>
            </a:r>
            <a:endParaRPr lang="en-US" sz="2800" dirty="0" smtClean="0">
              <a:latin typeface="Arial" charset="0"/>
              <a:cs typeface="Arial" charset="0"/>
            </a:endParaRPr>
          </a:p>
        </p:txBody>
      </p:sp>
      <p:sp>
        <p:nvSpPr>
          <p:cNvPr id="3" name="Content Placeholder 2"/>
          <p:cNvSpPr>
            <a:spLocks noGrp="1"/>
          </p:cNvSpPr>
          <p:nvPr>
            <p:ph idx="1"/>
          </p:nvPr>
        </p:nvSpPr>
        <p:spPr>
          <a:xfrm>
            <a:off x="152400" y="1447800"/>
            <a:ext cx="8686800" cy="5029200"/>
          </a:xfrm>
        </p:spPr>
        <p:txBody>
          <a:bodyPr>
            <a:normAutofit fontScale="70000" lnSpcReduction="20000"/>
          </a:bodyPr>
          <a:lstStyle/>
          <a:p>
            <a:pPr>
              <a:buNone/>
            </a:pPr>
            <a:r>
              <a:rPr lang="en-GB" dirty="0"/>
              <a:t> </a:t>
            </a:r>
            <a:r>
              <a:rPr lang="en-US" b="1" dirty="0" smtClean="0"/>
              <a:t> Component 3: Business Model and Financing Framework for CSP projects</a:t>
            </a:r>
            <a:endParaRPr lang="en-US" dirty="0" smtClean="0"/>
          </a:p>
          <a:p>
            <a:r>
              <a:rPr lang="en-US" dirty="0" smtClean="0"/>
              <a:t>Activities in this component will help bring about the following outcomes:</a:t>
            </a:r>
          </a:p>
          <a:p>
            <a:r>
              <a:rPr lang="en-US" dirty="0" smtClean="0"/>
              <a:t>(1) Financing institutions/banks providing loans to CSP projects; and,</a:t>
            </a:r>
          </a:p>
          <a:p>
            <a:r>
              <a:rPr lang="en-US" dirty="0" smtClean="0"/>
              <a:t>(2) Increased number of CSP installations in the country.</a:t>
            </a:r>
          </a:p>
          <a:p>
            <a:pPr>
              <a:buNone/>
            </a:pPr>
            <a:r>
              <a:rPr lang="en-US" dirty="0" smtClean="0"/>
              <a:t> </a:t>
            </a:r>
          </a:p>
          <a:p>
            <a:pPr algn="just"/>
            <a:r>
              <a:rPr lang="en-US" dirty="0" smtClean="0"/>
              <a:t>The activities that will be carried out to deliver the outputs that will contribute to the realization of these outcomes include a detailed analysis of the technologies identified in Component 1 and the development of a concrete business case and financial model that will lay the foundation for the pre-commercial plant to be established. The business model will explore and define the appropriate technical, financial and economic parameters for the CSP plant.</a:t>
            </a:r>
          </a:p>
          <a:p>
            <a:pPr>
              <a:buNone/>
            </a:pPr>
            <a:endParaRPr lang="en-US" dirty="0"/>
          </a:p>
          <a:p>
            <a:pPr lvl="1">
              <a:buClr>
                <a:schemeClr val="accent3"/>
              </a:buClr>
              <a:buSzPct val="95000"/>
              <a:buFont typeface="Wingdings" pitchFamily="2" charset="2"/>
              <a:buNone/>
              <a:defRPr/>
            </a:pPr>
            <a:endParaRPr lang="en-US" sz="3200" dirty="0" smtClean="0">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457200"/>
            <a:ext cx="8229600" cy="1143000"/>
          </a:xfrm>
        </p:spPr>
        <p:txBody>
          <a:bodyPr>
            <a:normAutofit/>
          </a:bodyPr>
          <a:lstStyle/>
          <a:p>
            <a:pPr algn="ctr">
              <a:defRPr/>
            </a:pPr>
            <a:r>
              <a:rPr lang="en-US" sz="2800" dirty="0" smtClean="0">
                <a:solidFill>
                  <a:schemeClr val="accent1"/>
                </a:solidFill>
                <a:latin typeface="Arial" charset="0"/>
                <a:cs typeface="Arial" charset="0"/>
              </a:rPr>
              <a:t>CSP TT NAM PROJECT COMPONENTS, OUTPUTS &amp; OUTCOMES</a:t>
            </a:r>
            <a:endParaRPr lang="en-US" sz="2800" dirty="0" smtClean="0">
              <a:latin typeface="Arial" charset="0"/>
              <a:cs typeface="Arial" charset="0"/>
            </a:endParaRPr>
          </a:p>
        </p:txBody>
      </p:sp>
      <p:sp>
        <p:nvSpPr>
          <p:cNvPr id="3" name="Content Placeholder 2"/>
          <p:cNvSpPr>
            <a:spLocks noGrp="1"/>
          </p:cNvSpPr>
          <p:nvPr>
            <p:ph idx="1"/>
          </p:nvPr>
        </p:nvSpPr>
        <p:spPr>
          <a:xfrm>
            <a:off x="152400" y="1447800"/>
            <a:ext cx="8686800" cy="5029200"/>
          </a:xfrm>
        </p:spPr>
        <p:txBody>
          <a:bodyPr>
            <a:normAutofit/>
          </a:bodyPr>
          <a:lstStyle/>
          <a:p>
            <a:pPr>
              <a:buNone/>
            </a:pPr>
            <a:r>
              <a:rPr lang="en-GB" dirty="0"/>
              <a:t> </a:t>
            </a:r>
            <a:r>
              <a:rPr lang="en-US" b="1" dirty="0" smtClean="0"/>
              <a:t> Component 4: CSP Pre-commercial demo plant</a:t>
            </a:r>
            <a:endParaRPr lang="en-US" dirty="0" smtClean="0"/>
          </a:p>
          <a:p>
            <a:pPr algn="just"/>
            <a:r>
              <a:rPr lang="en-US" dirty="0" smtClean="0"/>
              <a:t>The expected outcomes under this project component are basically related to the demonstration of an operating CSP facility. These include:</a:t>
            </a:r>
          </a:p>
          <a:p>
            <a:r>
              <a:rPr lang="en-US" dirty="0" smtClean="0"/>
              <a:t>(1) Improved confidence of the government and citizenry on the techno-economic viability of CSP; and</a:t>
            </a:r>
          </a:p>
          <a:p>
            <a:r>
              <a:rPr lang="en-US" dirty="0" smtClean="0"/>
              <a:t>(2) Several replications of the CSP plant.</a:t>
            </a:r>
          </a:p>
          <a:p>
            <a:pPr>
              <a:buNone/>
            </a:pPr>
            <a:endParaRPr lang="en-US" dirty="0"/>
          </a:p>
          <a:p>
            <a:pPr lvl="1">
              <a:buClr>
                <a:schemeClr val="accent3"/>
              </a:buClr>
              <a:buSzPct val="95000"/>
              <a:buFont typeface="Wingdings" pitchFamily="2" charset="2"/>
              <a:buNone/>
              <a:defRPr/>
            </a:pPr>
            <a:endParaRPr lang="en-US" sz="3200" dirty="0" smtClean="0">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TotalTime>
  <Words>364</Words>
  <Application>Microsoft Office PowerPoint</Application>
  <PresentationFormat>On-screen Show (4:3)</PresentationFormat>
  <Paragraphs>83</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UNDP csp tt nam  project OBJECTIVES, DELIVERABLES, COMPONENTS &amp; FINANCING PLAN</vt:lpstr>
      <vt:lpstr>CSP TT NAM PROJECT OBJECTIVES</vt:lpstr>
      <vt:lpstr>CSP TT NAM Project Deliverables</vt:lpstr>
      <vt:lpstr>CSP TT NAM PPG Reports</vt:lpstr>
      <vt:lpstr>Slide 5</vt:lpstr>
      <vt:lpstr>CSP TT NAM PROJECT COMPONENTS, OUTPUTS &amp; OUTCOMES</vt:lpstr>
      <vt:lpstr>CSP TT NAM PROJECT COMPONENTS, OUTPUTS &amp; OUTCOMES</vt:lpstr>
      <vt:lpstr>CSP TT NAM PROJECT COMPONENTS, OUTPUTS &amp; OUTCOMES</vt:lpstr>
      <vt:lpstr>CSP TT NAM PROJECT COMPONENTS, OUTPUTS &amp; OUTCOMES</vt:lpstr>
      <vt:lpstr>CSP TT NAM PROJECT WORKPLAN</vt:lpstr>
      <vt:lpstr>CSP TT NAM PROJECT WORKPLAN</vt:lpstr>
      <vt:lpstr>CSP TT NAM PROJECT WORKPLAN</vt:lpstr>
      <vt:lpstr>Indicative Co-financing by Source and by Name ($)</vt:lpstr>
      <vt:lpstr>Indicative Financing Plan Summary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UNDP csp tt nam project</dc:title>
  <dc:creator>Owner</dc:creator>
  <cp:lastModifiedBy>User</cp:lastModifiedBy>
  <cp:revision>27</cp:revision>
  <dcterms:created xsi:type="dcterms:W3CDTF">2010-11-23T14:36:21Z</dcterms:created>
  <dcterms:modified xsi:type="dcterms:W3CDTF">2011-08-12T16:14:16Z</dcterms:modified>
</cp:coreProperties>
</file>